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4" r:id="rId4"/>
    <p:sldId id="263" r:id="rId5"/>
  </p:sldIdLst>
  <p:sldSz cx="9144000" cy="6858000" type="screen4x3"/>
  <p:notesSz cx="6858000" cy="9144000"/>
  <p:defaultTextStyle>
    <a:defPPr>
      <a:defRPr lang="es-V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40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53" autoAdjust="0"/>
    <p:restoredTop sz="94660"/>
  </p:normalViewPr>
  <p:slideViewPr>
    <p:cSldViewPr snapToGrid="0">
      <p:cViewPr varScale="1">
        <p:scale>
          <a:sx n="69" d="100"/>
          <a:sy n="69" d="100"/>
        </p:scale>
        <p:origin x="144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E361-3765-4606-84BE-62A605165920}" type="datetimeFigureOut">
              <a:rPr lang="es-VE" smtClean="0"/>
              <a:t>13/11/2024</a:t>
            </a:fld>
            <a:endParaRPr lang="es-V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F4BF9-F1D4-40C1-83DA-558500D71FCE}" type="slidenum">
              <a:rPr lang="es-VE" smtClean="0"/>
              <a:t>‹Nº›</a:t>
            </a:fld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4290845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E361-3765-4606-84BE-62A605165920}" type="datetimeFigureOut">
              <a:rPr lang="es-VE" smtClean="0"/>
              <a:t>13/11/2024</a:t>
            </a:fld>
            <a:endParaRPr lang="es-V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F4BF9-F1D4-40C1-83DA-558500D71FCE}" type="slidenum">
              <a:rPr lang="es-VE" smtClean="0"/>
              <a:t>‹Nº›</a:t>
            </a:fld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92331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E361-3765-4606-84BE-62A605165920}" type="datetimeFigureOut">
              <a:rPr lang="es-VE" smtClean="0"/>
              <a:t>13/11/2024</a:t>
            </a:fld>
            <a:endParaRPr lang="es-V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F4BF9-F1D4-40C1-83DA-558500D71FCE}" type="slidenum">
              <a:rPr lang="es-VE" smtClean="0"/>
              <a:t>‹Nº›</a:t>
            </a:fld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2126920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E361-3765-4606-84BE-62A605165920}" type="datetimeFigureOut">
              <a:rPr lang="es-VE" smtClean="0"/>
              <a:t>13/11/2024</a:t>
            </a:fld>
            <a:endParaRPr lang="es-V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F4BF9-F1D4-40C1-83DA-558500D71FCE}" type="slidenum">
              <a:rPr lang="es-VE" smtClean="0"/>
              <a:t>‹Nº›</a:t>
            </a:fld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3368588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E361-3765-4606-84BE-62A605165920}" type="datetimeFigureOut">
              <a:rPr lang="es-VE" smtClean="0"/>
              <a:t>13/11/2024</a:t>
            </a:fld>
            <a:endParaRPr lang="es-V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F4BF9-F1D4-40C1-83DA-558500D71FCE}" type="slidenum">
              <a:rPr lang="es-VE" smtClean="0"/>
              <a:t>‹Nº›</a:t>
            </a:fld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757808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E361-3765-4606-84BE-62A605165920}" type="datetimeFigureOut">
              <a:rPr lang="es-VE" smtClean="0"/>
              <a:t>13/11/2024</a:t>
            </a:fld>
            <a:endParaRPr lang="es-V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F4BF9-F1D4-40C1-83DA-558500D71FCE}" type="slidenum">
              <a:rPr lang="es-VE" smtClean="0"/>
              <a:t>‹Nº›</a:t>
            </a:fld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1404156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E361-3765-4606-84BE-62A605165920}" type="datetimeFigureOut">
              <a:rPr lang="es-VE" smtClean="0"/>
              <a:t>13/11/2024</a:t>
            </a:fld>
            <a:endParaRPr lang="es-V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F4BF9-F1D4-40C1-83DA-558500D71FCE}" type="slidenum">
              <a:rPr lang="es-VE" smtClean="0"/>
              <a:t>‹Nº›</a:t>
            </a:fld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1887563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E361-3765-4606-84BE-62A605165920}" type="datetimeFigureOut">
              <a:rPr lang="es-VE" smtClean="0"/>
              <a:t>13/11/2024</a:t>
            </a:fld>
            <a:endParaRPr lang="es-V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F4BF9-F1D4-40C1-83DA-558500D71FCE}" type="slidenum">
              <a:rPr lang="es-VE" smtClean="0"/>
              <a:t>‹Nº›</a:t>
            </a:fld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772888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E361-3765-4606-84BE-62A605165920}" type="datetimeFigureOut">
              <a:rPr lang="es-VE" smtClean="0"/>
              <a:t>13/11/2024</a:t>
            </a:fld>
            <a:endParaRPr lang="es-V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F4BF9-F1D4-40C1-83DA-558500D71FCE}" type="slidenum">
              <a:rPr lang="es-VE" smtClean="0"/>
              <a:t>‹Nº›</a:t>
            </a:fld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3824969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E361-3765-4606-84BE-62A605165920}" type="datetimeFigureOut">
              <a:rPr lang="es-VE" smtClean="0"/>
              <a:t>13/11/2024</a:t>
            </a:fld>
            <a:endParaRPr lang="es-V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F4BF9-F1D4-40C1-83DA-558500D71FCE}" type="slidenum">
              <a:rPr lang="es-VE" smtClean="0"/>
              <a:t>‹Nº›</a:t>
            </a:fld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2076195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E361-3765-4606-84BE-62A605165920}" type="datetimeFigureOut">
              <a:rPr lang="es-VE" smtClean="0"/>
              <a:t>13/11/2024</a:t>
            </a:fld>
            <a:endParaRPr lang="es-V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F4BF9-F1D4-40C1-83DA-558500D71FCE}" type="slidenum">
              <a:rPr lang="es-VE" smtClean="0"/>
              <a:t>‹Nº›</a:t>
            </a:fld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3607588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5E361-3765-4606-84BE-62A605165920}" type="datetimeFigureOut">
              <a:rPr lang="es-VE" smtClean="0"/>
              <a:t>13/11/2024</a:t>
            </a:fld>
            <a:endParaRPr lang="es-V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V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F4BF9-F1D4-40C1-83DA-558500D71FCE}" type="slidenum">
              <a:rPr lang="es-VE" smtClean="0"/>
              <a:t>‹Nº›</a:t>
            </a:fld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3896425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1338437"/>
            <a:ext cx="9144000" cy="4853815"/>
          </a:xfrm>
          <a:prstGeom prst="rect">
            <a:avLst/>
          </a:prstGeom>
          <a:solidFill>
            <a:srgbClr val="24404E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4724" t="25493" r="55548" b="63542"/>
          <a:stretch/>
        </p:blipFill>
        <p:spPr>
          <a:xfrm>
            <a:off x="7571875" y="6301536"/>
            <a:ext cx="1395662" cy="43614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30026" t="59485" r="54685" b="28454"/>
          <a:stretch/>
        </p:blipFill>
        <p:spPr>
          <a:xfrm>
            <a:off x="6224338" y="6275110"/>
            <a:ext cx="1169476" cy="51872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4073" t="14434" r="15201" b="16284"/>
          <a:stretch/>
        </p:blipFill>
        <p:spPr>
          <a:xfrm>
            <a:off x="3465096" y="6261231"/>
            <a:ext cx="1218403" cy="596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69122" y="6243026"/>
            <a:ext cx="1385637" cy="597257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81810" y="6253410"/>
            <a:ext cx="2821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1600" b="1" dirty="0">
                <a:solidFill>
                  <a:srgbClr val="24404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www.maint.cl</a:t>
            </a:r>
          </a:p>
          <a:p>
            <a:r>
              <a:rPr lang="es-VE" sz="1600" b="1" dirty="0">
                <a:solidFill>
                  <a:srgbClr val="24404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contacto@maint.com</a:t>
            </a:r>
          </a:p>
        </p:txBody>
      </p:sp>
      <p:sp>
        <p:nvSpPr>
          <p:cNvPr id="11" name="Segnaposto testo 2"/>
          <p:cNvSpPr txBox="1">
            <a:spLocks/>
          </p:cNvSpPr>
          <p:nvPr/>
        </p:nvSpPr>
        <p:spPr>
          <a:xfrm>
            <a:off x="394484" y="2863176"/>
            <a:ext cx="7765600" cy="549333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457200" rtl="0" eaLnBrk="1" latinLnBrk="0" hangingPunct="1">
              <a:lnSpc>
                <a:spcPts val="3200"/>
              </a:lnSpc>
              <a:spcBef>
                <a:spcPts val="0"/>
              </a:spcBef>
              <a:buFont typeface="Arial"/>
              <a:buNone/>
              <a:defRPr sz="3200" b="1" i="0" u="none" kern="1200" baseline="0">
                <a:solidFill>
                  <a:schemeClr val="bg2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VE" sz="2400" noProof="0" dirty="0">
                <a:solidFill>
                  <a:srgbClr val="FFFFFF"/>
                </a:solidFill>
                <a:latin typeface="Arial"/>
              </a:rPr>
              <a:t>Sistemas de Control de Presión de agua Constante </a:t>
            </a:r>
            <a:endParaRPr kumimoji="0" lang="es-VE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>
                <a:solidFill>
                  <a:srgbClr val="291C1D"/>
                </a:solidFill>
              </a:uFill>
              <a:latin typeface="Arial"/>
              <a:cs typeface="+mn-cs"/>
            </a:endParaRPr>
          </a:p>
        </p:txBody>
      </p:sp>
      <p:sp>
        <p:nvSpPr>
          <p:cNvPr id="12" name="Segnaposto testo 3"/>
          <p:cNvSpPr txBox="1">
            <a:spLocks/>
          </p:cNvSpPr>
          <p:nvPr/>
        </p:nvSpPr>
        <p:spPr>
          <a:xfrm>
            <a:off x="394484" y="3403176"/>
            <a:ext cx="7740200" cy="364933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457200" rtl="0" eaLnBrk="1" latinLnBrk="0" hangingPunct="1">
              <a:lnSpc>
                <a:spcPts val="2300"/>
              </a:lnSpc>
              <a:spcBef>
                <a:spcPts val="0"/>
              </a:spcBef>
              <a:buFont typeface="Arial"/>
              <a:buNone/>
              <a:defRPr sz="2000" b="0" i="0" u="none" kern="1200" baseline="0">
                <a:solidFill>
                  <a:schemeClr val="bg2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VE" sz="1800" noProof="0" dirty="0">
                <a:solidFill>
                  <a:srgbClr val="FFFFFF"/>
                </a:solidFill>
                <a:latin typeface="Arial"/>
              </a:rPr>
              <a:t>Impulsión de Agua Potable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>
                <a:solidFill>
                  <a:srgbClr val="291C1D"/>
                </a:solidFill>
              </a:uFill>
              <a:latin typeface="Arial"/>
              <a:cs typeface="+mn-cs"/>
            </a:endParaRPr>
          </a:p>
        </p:txBody>
      </p:sp>
      <p:sp>
        <p:nvSpPr>
          <p:cNvPr id="14" name="Segnaposto testo 5"/>
          <p:cNvSpPr txBox="1">
            <a:spLocks/>
          </p:cNvSpPr>
          <p:nvPr/>
        </p:nvSpPr>
        <p:spPr>
          <a:xfrm>
            <a:off x="410525" y="5255512"/>
            <a:ext cx="4368467" cy="197467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457200" rtl="0" eaLnBrk="1" latinLnBrk="0" hangingPunct="1">
              <a:lnSpc>
                <a:spcPts val="1200"/>
              </a:lnSpc>
              <a:spcBef>
                <a:spcPts val="0"/>
              </a:spcBef>
              <a:buFont typeface="Arial"/>
              <a:buNone/>
              <a:defRPr sz="1000" b="0" i="0" u="none" kern="1200" baseline="0">
                <a:solidFill>
                  <a:schemeClr val="bg2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sz="1400" dirty="0">
                <a:solidFill>
                  <a:srgbClr val="FFFFFF"/>
                </a:solidFill>
                <a:latin typeface="Arial"/>
              </a:rPr>
              <a:t>Santiago, Chile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>
                <a:solidFill>
                  <a:srgbClr val="291C1D"/>
                </a:solidFill>
              </a:uFill>
              <a:latin typeface="Arial"/>
              <a:cs typeface="+mn-cs"/>
            </a:endParaRPr>
          </a:p>
        </p:txBody>
      </p:sp>
      <p:sp>
        <p:nvSpPr>
          <p:cNvPr id="15" name="Segnaposto testo 6"/>
          <p:cNvSpPr txBox="1">
            <a:spLocks/>
          </p:cNvSpPr>
          <p:nvPr/>
        </p:nvSpPr>
        <p:spPr>
          <a:xfrm>
            <a:off x="410525" y="5475645"/>
            <a:ext cx="4368467" cy="197467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457200" rtl="0" eaLnBrk="1" latinLnBrk="0" hangingPunct="1">
              <a:lnSpc>
                <a:spcPts val="1200"/>
              </a:lnSpc>
              <a:spcBef>
                <a:spcPts val="0"/>
              </a:spcBef>
              <a:buFont typeface="Arial"/>
              <a:buNone/>
              <a:defRPr sz="1000" b="0" i="0" u="none" kern="1200" baseline="0">
                <a:solidFill>
                  <a:schemeClr val="bg2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it-IT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>
                <a:solidFill>
                  <a:srgbClr val="291C1D"/>
                </a:solidFill>
              </a:uFill>
              <a:latin typeface="Arial"/>
              <a:cs typeface="+mn-cs"/>
            </a:endParaRPr>
          </a:p>
        </p:txBody>
      </p:sp>
      <p:pic>
        <p:nvPicPr>
          <p:cNvPr id="3" name="Imagen 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B96631CE-58B2-A25D-8710-7D5B1664759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9" y="77416"/>
            <a:ext cx="4566976" cy="122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992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/>
          <p:cNvCxnSpPr/>
          <p:nvPr/>
        </p:nvCxnSpPr>
        <p:spPr>
          <a:xfrm flipV="1">
            <a:off x="257175" y="786063"/>
            <a:ext cx="8532300" cy="14037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178797" y="259624"/>
            <a:ext cx="6372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VE"/>
            </a:defPPr>
            <a:lvl1pPr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s-VE" dirty="0">
                <a:solidFill>
                  <a:srgbClr val="24404E"/>
                </a:solidFill>
              </a:rPr>
              <a:t>Propuesta Maint Spa</a:t>
            </a:r>
          </a:p>
        </p:txBody>
      </p:sp>
      <p:sp>
        <p:nvSpPr>
          <p:cNvPr id="15" name="Trapecio 14"/>
          <p:cNvSpPr/>
          <p:nvPr/>
        </p:nvSpPr>
        <p:spPr>
          <a:xfrm>
            <a:off x="3198969" y="4059268"/>
            <a:ext cx="673768" cy="336884"/>
          </a:xfrm>
          <a:prstGeom prst="trapezoid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 dirty="0"/>
          </a:p>
        </p:txBody>
      </p:sp>
      <p:sp>
        <p:nvSpPr>
          <p:cNvPr id="14" name="Elipse 13"/>
          <p:cNvSpPr/>
          <p:nvPr/>
        </p:nvSpPr>
        <p:spPr>
          <a:xfrm>
            <a:off x="3198969" y="3666237"/>
            <a:ext cx="657726" cy="593558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 dirty="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811" y="3677434"/>
            <a:ext cx="676715" cy="731583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5162" y="3677434"/>
            <a:ext cx="673455" cy="728058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9459" y="3669414"/>
            <a:ext cx="673455" cy="728058"/>
          </a:xfrm>
          <a:prstGeom prst="rect">
            <a:avLst/>
          </a:prstGeom>
        </p:spPr>
      </p:pic>
      <p:cxnSp>
        <p:nvCxnSpPr>
          <p:cNvPr id="27" name="Conector recto 26"/>
          <p:cNvCxnSpPr>
            <a:stCxn id="14" idx="0"/>
          </p:cNvCxnSpPr>
          <p:nvPr/>
        </p:nvCxnSpPr>
        <p:spPr>
          <a:xfrm flipV="1">
            <a:off x="3527832" y="3281226"/>
            <a:ext cx="0" cy="385011"/>
          </a:xfrm>
          <a:prstGeom prst="line">
            <a:avLst/>
          </a:prstGeom>
          <a:ln w="762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/>
          <p:cNvCxnSpPr/>
          <p:nvPr/>
        </p:nvCxnSpPr>
        <p:spPr>
          <a:xfrm flipV="1">
            <a:off x="5311889" y="3292423"/>
            <a:ext cx="0" cy="385011"/>
          </a:xfrm>
          <a:prstGeom prst="line">
            <a:avLst/>
          </a:prstGeom>
          <a:ln w="762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/>
          <p:cNvCxnSpPr/>
          <p:nvPr/>
        </p:nvCxnSpPr>
        <p:spPr>
          <a:xfrm flipV="1">
            <a:off x="6186186" y="3281226"/>
            <a:ext cx="0" cy="385011"/>
          </a:xfrm>
          <a:prstGeom prst="line">
            <a:avLst/>
          </a:prstGeom>
          <a:ln w="762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31"/>
          <p:cNvCxnSpPr/>
          <p:nvPr/>
        </p:nvCxnSpPr>
        <p:spPr>
          <a:xfrm flipV="1">
            <a:off x="4402126" y="3308469"/>
            <a:ext cx="0" cy="385011"/>
          </a:xfrm>
          <a:prstGeom prst="line">
            <a:avLst/>
          </a:prstGeom>
          <a:ln w="762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Menos 33"/>
          <p:cNvSpPr/>
          <p:nvPr/>
        </p:nvSpPr>
        <p:spPr>
          <a:xfrm>
            <a:off x="2690438" y="2602617"/>
            <a:ext cx="4833440" cy="109086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 dirty="0"/>
          </a:p>
        </p:txBody>
      </p:sp>
      <p:sp>
        <p:nvSpPr>
          <p:cNvPr id="35" name="Menos 34"/>
          <p:cNvSpPr/>
          <p:nvPr/>
        </p:nvSpPr>
        <p:spPr>
          <a:xfrm>
            <a:off x="6917085" y="793081"/>
            <a:ext cx="357722" cy="347297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 dirty="0"/>
          </a:p>
        </p:txBody>
      </p:sp>
      <p:sp>
        <p:nvSpPr>
          <p:cNvPr id="36" name="Arco de bloque 35"/>
          <p:cNvSpPr/>
          <p:nvPr/>
        </p:nvSpPr>
        <p:spPr>
          <a:xfrm rot="11270777">
            <a:off x="6412442" y="2567246"/>
            <a:ext cx="834190" cy="705852"/>
          </a:xfrm>
          <a:prstGeom prst="blockArc">
            <a:avLst>
              <a:gd name="adj1" fmla="val 10266658"/>
              <a:gd name="adj2" fmla="val 15951442"/>
              <a:gd name="adj3" fmla="val 366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 dirty="0">
              <a:solidFill>
                <a:schemeClr val="tx1"/>
              </a:solidFill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3198969" y="4405492"/>
            <a:ext cx="6737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1050" dirty="0"/>
              <a:t>Bomba 1</a:t>
            </a:r>
          </a:p>
        </p:txBody>
      </p:sp>
      <p:sp>
        <p:nvSpPr>
          <p:cNvPr id="38" name="CuadroTexto 37"/>
          <p:cNvSpPr txBox="1"/>
          <p:nvPr/>
        </p:nvSpPr>
        <p:spPr>
          <a:xfrm>
            <a:off x="4073422" y="4405492"/>
            <a:ext cx="6737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1050" dirty="0"/>
              <a:t>Bomba 2</a:t>
            </a:r>
          </a:p>
        </p:txBody>
      </p:sp>
      <p:sp>
        <p:nvSpPr>
          <p:cNvPr id="39" name="CuadroTexto 38"/>
          <p:cNvSpPr txBox="1"/>
          <p:nvPr/>
        </p:nvSpPr>
        <p:spPr>
          <a:xfrm>
            <a:off x="4963600" y="4405492"/>
            <a:ext cx="6737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1050" dirty="0"/>
              <a:t>Bomba 3</a:t>
            </a:r>
          </a:p>
        </p:txBody>
      </p:sp>
      <p:sp>
        <p:nvSpPr>
          <p:cNvPr id="40" name="CuadroTexto 39"/>
          <p:cNvSpPr txBox="1"/>
          <p:nvPr/>
        </p:nvSpPr>
        <p:spPr>
          <a:xfrm>
            <a:off x="5853778" y="4405492"/>
            <a:ext cx="6737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1050" dirty="0"/>
              <a:t>Bomba 4</a:t>
            </a:r>
          </a:p>
        </p:txBody>
      </p:sp>
      <p:sp>
        <p:nvSpPr>
          <p:cNvPr id="45" name="CuadroTexto 44"/>
          <p:cNvSpPr txBox="1"/>
          <p:nvPr/>
        </p:nvSpPr>
        <p:spPr>
          <a:xfrm>
            <a:off x="163912" y="806642"/>
            <a:ext cx="801109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400" dirty="0">
                <a:solidFill>
                  <a:srgbClr val="24404E"/>
                </a:solidFill>
              </a:rPr>
              <a:t>- Control de </a:t>
            </a:r>
            <a:r>
              <a:rPr lang="es-VE" sz="3200" b="1" dirty="0">
                <a:solidFill>
                  <a:srgbClr val="24404E"/>
                </a:solidFill>
              </a:rPr>
              <a:t>Presión Constante </a:t>
            </a:r>
            <a:r>
              <a:rPr lang="es-VE" sz="2400" dirty="0">
                <a:solidFill>
                  <a:srgbClr val="24404E"/>
                </a:solidFill>
              </a:rPr>
              <a:t>Mediante un </a:t>
            </a:r>
          </a:p>
          <a:p>
            <a:r>
              <a:rPr lang="es-VE" sz="2400" b="1" i="1" dirty="0">
                <a:solidFill>
                  <a:srgbClr val="24404E"/>
                </a:solidFill>
              </a:rPr>
              <a:t>Variador de Frecuencia y PLC </a:t>
            </a:r>
          </a:p>
          <a:p>
            <a:r>
              <a:rPr lang="es-VE" sz="2400" b="1" i="1" dirty="0">
                <a:solidFill>
                  <a:srgbClr val="24404E"/>
                </a:solidFill>
              </a:rPr>
              <a:t>- </a:t>
            </a:r>
            <a:r>
              <a:rPr lang="es-VE" sz="2400" dirty="0">
                <a:solidFill>
                  <a:srgbClr val="24404E"/>
                </a:solidFill>
              </a:rPr>
              <a:t>Uso de Interfaz amigable con </a:t>
            </a:r>
            <a:r>
              <a:rPr lang="es-VE" sz="2400" b="1" i="1" dirty="0">
                <a:solidFill>
                  <a:srgbClr val="24404E"/>
                </a:solidFill>
              </a:rPr>
              <a:t>pantalla táctil </a:t>
            </a:r>
            <a:r>
              <a:rPr lang="es-VE" sz="2400" dirty="0">
                <a:solidFill>
                  <a:srgbClr val="24404E"/>
                </a:solidFill>
              </a:rPr>
              <a:t>y monitoreo </a:t>
            </a:r>
            <a:r>
              <a:rPr lang="es-VE" sz="2400" b="1" i="1" dirty="0">
                <a:solidFill>
                  <a:srgbClr val="24404E"/>
                </a:solidFill>
              </a:rPr>
              <a:t>remoto</a:t>
            </a:r>
          </a:p>
        </p:txBody>
      </p:sp>
      <p:sp>
        <p:nvSpPr>
          <p:cNvPr id="47" name="Cerrar llave 46"/>
          <p:cNvSpPr/>
          <p:nvPr/>
        </p:nvSpPr>
        <p:spPr>
          <a:xfrm rot="5400000">
            <a:off x="4084979" y="3762069"/>
            <a:ext cx="645707" cy="2459069"/>
          </a:xfrm>
          <a:prstGeom prst="rightBrace">
            <a:avLst>
              <a:gd name="adj1" fmla="val 8993"/>
              <a:gd name="adj2" fmla="val 50994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VE" dirty="0"/>
          </a:p>
        </p:txBody>
      </p:sp>
      <p:sp>
        <p:nvSpPr>
          <p:cNvPr id="48" name="Cerrar llave 47"/>
          <p:cNvSpPr/>
          <p:nvPr/>
        </p:nvSpPr>
        <p:spPr>
          <a:xfrm rot="5400000">
            <a:off x="5928605" y="4607157"/>
            <a:ext cx="604879" cy="754535"/>
          </a:xfrm>
          <a:prstGeom prst="rightBrace">
            <a:avLst>
              <a:gd name="adj1" fmla="val 11249"/>
              <a:gd name="adj2" fmla="val 23295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VE" dirty="0"/>
          </a:p>
        </p:txBody>
      </p:sp>
      <p:sp>
        <p:nvSpPr>
          <p:cNvPr id="49" name="CuadroTexto 48"/>
          <p:cNvSpPr txBox="1"/>
          <p:nvPr/>
        </p:nvSpPr>
        <p:spPr>
          <a:xfrm>
            <a:off x="3171472" y="5495997"/>
            <a:ext cx="24301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VE"/>
            </a:defPPr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/>
            <a:r>
              <a:rPr lang="es-VE" sz="1600" dirty="0"/>
              <a:t>Funcionamiento y alternancia entre Bombas con Variador de Frecuencia y PLC</a:t>
            </a:r>
          </a:p>
        </p:txBody>
      </p:sp>
      <p:sp>
        <p:nvSpPr>
          <p:cNvPr id="50" name="CuadroTexto 49"/>
          <p:cNvSpPr txBox="1"/>
          <p:nvPr/>
        </p:nvSpPr>
        <p:spPr>
          <a:xfrm>
            <a:off x="5648739" y="5396048"/>
            <a:ext cx="24301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VE"/>
            </a:defPPr>
            <a:lvl1pPr algn="ct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s-VE" dirty="0"/>
              <a:t>Funcionamiento solo de respaldo en caso de falla VDF, a través de Interruptor de presión (Presostato)</a:t>
            </a:r>
          </a:p>
        </p:txBody>
      </p:sp>
      <p:pic>
        <p:nvPicPr>
          <p:cNvPr id="44" name="Imagen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690" y="2973607"/>
            <a:ext cx="1829176" cy="1214126"/>
          </a:xfrm>
          <a:prstGeom prst="rect">
            <a:avLst/>
          </a:prstGeom>
        </p:spPr>
      </p:pic>
      <p:pic>
        <p:nvPicPr>
          <p:cNvPr id="46" name="Imagen 4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6862" y="4742154"/>
            <a:ext cx="2150388" cy="1736852"/>
          </a:xfrm>
          <a:prstGeom prst="rect">
            <a:avLst/>
          </a:prstGeom>
        </p:spPr>
      </p:pic>
      <p:pic>
        <p:nvPicPr>
          <p:cNvPr id="6" name="Imagen 5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56CEE7C8-BD1C-6E20-D99C-2A81A2A078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146" y="206931"/>
            <a:ext cx="1945330" cy="52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804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/>
          <p:cNvCxnSpPr/>
          <p:nvPr/>
        </p:nvCxnSpPr>
        <p:spPr>
          <a:xfrm flipV="1">
            <a:off x="257175" y="786063"/>
            <a:ext cx="8532300" cy="14037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178797" y="259624"/>
            <a:ext cx="6372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VE"/>
            </a:defPPr>
            <a:lvl1pPr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s-VE" dirty="0">
                <a:solidFill>
                  <a:srgbClr val="24404E"/>
                </a:solidFill>
              </a:rPr>
              <a:t>Propuesta Maint Spa</a:t>
            </a:r>
          </a:p>
        </p:txBody>
      </p:sp>
      <p:sp>
        <p:nvSpPr>
          <p:cNvPr id="45" name="CuadroTexto 44"/>
          <p:cNvSpPr txBox="1"/>
          <p:nvPr/>
        </p:nvSpPr>
        <p:spPr>
          <a:xfrm>
            <a:off x="163912" y="888530"/>
            <a:ext cx="7417988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3200" b="1" dirty="0">
                <a:solidFill>
                  <a:srgbClr val="24404E"/>
                </a:solidFill>
              </a:rPr>
              <a:t>Ventajas y Beneficios</a:t>
            </a:r>
          </a:p>
          <a:p>
            <a:endParaRPr lang="es-VE" sz="2400" b="1" dirty="0">
              <a:solidFill>
                <a:srgbClr val="24404E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s-VE" sz="2400" b="1" dirty="0">
                <a:solidFill>
                  <a:srgbClr val="24404E"/>
                </a:solidFill>
              </a:rPr>
              <a:t>Eficiencia en el uso de las bombas.</a:t>
            </a:r>
          </a:p>
          <a:p>
            <a:pPr marL="514350" indent="-514350">
              <a:buFont typeface="+mj-lt"/>
              <a:buAutoNum type="arabicPeriod"/>
            </a:pPr>
            <a:r>
              <a:rPr lang="es-VE" sz="2400" b="1" dirty="0">
                <a:solidFill>
                  <a:srgbClr val="24404E"/>
                </a:solidFill>
              </a:rPr>
              <a:t>Alargue de vida útil de las bombas e instalaciones.</a:t>
            </a:r>
          </a:p>
          <a:p>
            <a:pPr marL="514350" indent="-514350">
              <a:buFont typeface="+mj-lt"/>
              <a:buAutoNum type="arabicPeriod"/>
            </a:pPr>
            <a:r>
              <a:rPr lang="es-VE" sz="2400" b="1" dirty="0">
                <a:solidFill>
                  <a:srgbClr val="24404E"/>
                </a:solidFill>
              </a:rPr>
              <a:t>Eliminación del golpe de ariete, evita daños en retenciones y válvulas.</a:t>
            </a:r>
          </a:p>
          <a:p>
            <a:pPr marL="514350" indent="-514350">
              <a:buFont typeface="+mj-lt"/>
              <a:buAutoNum type="arabicPeriod"/>
            </a:pPr>
            <a:r>
              <a:rPr lang="es-VE" sz="2400" b="1" dirty="0">
                <a:solidFill>
                  <a:srgbClr val="24404E"/>
                </a:solidFill>
              </a:rPr>
              <a:t>Partida Progresiva de presión inicial y presión constante continuamente.</a:t>
            </a:r>
          </a:p>
          <a:p>
            <a:pPr marL="514350" indent="-514350">
              <a:buFont typeface="+mj-lt"/>
              <a:buAutoNum type="arabicPeriod"/>
            </a:pPr>
            <a:r>
              <a:rPr lang="es-VE" sz="2400" b="1" dirty="0">
                <a:solidFill>
                  <a:srgbClr val="24404E"/>
                </a:solidFill>
              </a:rPr>
              <a:t>Sistema de fácil operación.</a:t>
            </a:r>
          </a:p>
          <a:p>
            <a:pPr marL="514350" indent="-514350">
              <a:buFont typeface="+mj-lt"/>
              <a:buAutoNum type="arabicPeriod"/>
            </a:pPr>
            <a:r>
              <a:rPr lang="es-VE" sz="2400" b="1" dirty="0">
                <a:solidFill>
                  <a:srgbClr val="24404E"/>
                </a:solidFill>
              </a:rPr>
              <a:t>Seguridad en la manipulación de los tableros eléctricos.</a:t>
            </a:r>
          </a:p>
          <a:p>
            <a:pPr marL="514350" indent="-514350">
              <a:buFont typeface="+mj-lt"/>
              <a:buAutoNum type="arabicPeriod"/>
            </a:pPr>
            <a:r>
              <a:rPr lang="es-VE" sz="2400" b="1" dirty="0">
                <a:solidFill>
                  <a:srgbClr val="24404E"/>
                </a:solidFill>
              </a:rPr>
              <a:t>Ahorro en el Consumo de Energía.</a:t>
            </a:r>
          </a:p>
          <a:p>
            <a:pPr marL="514350" indent="-514350">
              <a:buFont typeface="+mj-lt"/>
              <a:buAutoNum type="arabicPeriod"/>
            </a:pPr>
            <a:r>
              <a:rPr lang="es-VE" sz="2400" b="1" dirty="0">
                <a:solidFill>
                  <a:srgbClr val="24404E"/>
                </a:solidFill>
              </a:rPr>
              <a:t>Confiabilidad en el Sistema de Bombeo</a:t>
            </a:r>
          </a:p>
          <a:p>
            <a:pPr marL="514350" indent="-514350">
              <a:buFont typeface="+mj-lt"/>
              <a:buAutoNum type="arabicPeriod"/>
            </a:pPr>
            <a:endParaRPr lang="es-VE" sz="2400" b="1" dirty="0">
              <a:solidFill>
                <a:srgbClr val="24404E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s-VE" sz="3200" b="1" dirty="0">
              <a:solidFill>
                <a:srgbClr val="24404E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8359" y="2027550"/>
            <a:ext cx="2328196" cy="188336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81599" y="964258"/>
            <a:ext cx="1487843" cy="98756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5084" y="4078154"/>
            <a:ext cx="1184358" cy="164066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1205" y="5979695"/>
            <a:ext cx="1519036" cy="787367"/>
          </a:xfrm>
          <a:prstGeom prst="rect">
            <a:avLst/>
          </a:prstGeom>
        </p:spPr>
      </p:pic>
      <p:pic>
        <p:nvPicPr>
          <p:cNvPr id="13" name="Imagen 1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388F9BAB-7B33-F2D2-DD8D-C2EDCE48939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146" y="206931"/>
            <a:ext cx="1945330" cy="52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077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/>
          <p:cNvCxnSpPr/>
          <p:nvPr/>
        </p:nvCxnSpPr>
        <p:spPr>
          <a:xfrm flipV="1">
            <a:off x="257175" y="786063"/>
            <a:ext cx="8532300" cy="14037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178797" y="259624"/>
            <a:ext cx="6372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VE"/>
            </a:defPPr>
            <a:lvl1pPr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s-VE" dirty="0">
                <a:solidFill>
                  <a:srgbClr val="24404E"/>
                </a:solidFill>
              </a:rPr>
              <a:t>Programa de mantención y Servicios Maint Spa</a:t>
            </a:r>
          </a:p>
        </p:txBody>
      </p:sp>
      <p:sp>
        <p:nvSpPr>
          <p:cNvPr id="45" name="CuadroTexto 44"/>
          <p:cNvSpPr txBox="1"/>
          <p:nvPr/>
        </p:nvSpPr>
        <p:spPr>
          <a:xfrm>
            <a:off x="178797" y="810310"/>
            <a:ext cx="5281545" cy="735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000" b="1" dirty="0">
                <a:solidFill>
                  <a:srgbClr val="24404E"/>
                </a:solidFill>
              </a:rPr>
              <a:t>Programa de Mantención Optimo</a:t>
            </a:r>
          </a:p>
          <a:p>
            <a:endParaRPr lang="es-VE" sz="2000" b="1" dirty="0">
              <a:solidFill>
                <a:srgbClr val="24404E"/>
              </a:solidFill>
            </a:endParaRPr>
          </a:p>
          <a:p>
            <a:r>
              <a:rPr lang="es-VE" sz="1600" dirty="0">
                <a:solidFill>
                  <a:srgbClr val="24404E"/>
                </a:solidFill>
              </a:rPr>
              <a:t>Mantención Sistema Hidráulico Bombas.</a:t>
            </a:r>
          </a:p>
          <a:p>
            <a:endParaRPr lang="es-VE" sz="1600" dirty="0">
              <a:solidFill>
                <a:srgbClr val="24404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VE" sz="1600" dirty="0">
                <a:solidFill>
                  <a:srgbClr val="24404E"/>
                </a:solidFill>
              </a:rPr>
              <a:t>Prueba e inspección de estado de bombas y motores.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VE" sz="1600" dirty="0">
                <a:solidFill>
                  <a:srgbClr val="24404E"/>
                </a:solidFill>
              </a:rPr>
              <a:t>Cambio de Rodamientos, sello y partes internas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VE" sz="1600" dirty="0">
                <a:solidFill>
                  <a:srgbClr val="24404E"/>
                </a:solidFill>
              </a:rPr>
              <a:t>Rebobinado de motores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VE" sz="1600" dirty="0">
                <a:solidFill>
                  <a:srgbClr val="24404E"/>
                </a:solidFill>
              </a:rPr>
              <a:t>Revisión y chequeo de válvulas de retención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VE" sz="1600" dirty="0">
                <a:solidFill>
                  <a:srgbClr val="24404E"/>
                </a:solidFill>
              </a:rPr>
              <a:t>Revisión y Chequeo de Filtraciones</a:t>
            </a:r>
          </a:p>
          <a:p>
            <a:endParaRPr lang="es-VE" sz="1600" dirty="0">
              <a:solidFill>
                <a:srgbClr val="24404E"/>
              </a:solidFill>
            </a:endParaRPr>
          </a:p>
          <a:p>
            <a:r>
              <a:rPr lang="es-VE" sz="1600" dirty="0">
                <a:solidFill>
                  <a:srgbClr val="24404E"/>
                </a:solidFill>
              </a:rPr>
              <a:t>Mantención Sistema eléctrico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VE" sz="1600" dirty="0">
                <a:solidFill>
                  <a:srgbClr val="24404E"/>
                </a:solidFill>
              </a:rPr>
              <a:t>Revisión y prueba de Tablero eléctrico y Sistema de Control.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VE" sz="1600" dirty="0">
                <a:solidFill>
                  <a:srgbClr val="24404E"/>
                </a:solidFill>
              </a:rPr>
              <a:t>Medición de Consumo eléctrico de c/u de las bombas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VE" sz="1600" dirty="0">
                <a:solidFill>
                  <a:srgbClr val="24404E"/>
                </a:solidFill>
              </a:rPr>
              <a:t>Revisión y prueba de alarmas.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VE" sz="1600" dirty="0">
                <a:solidFill>
                  <a:srgbClr val="24404E"/>
                </a:solidFill>
              </a:rPr>
              <a:t>Reapriete general</a:t>
            </a:r>
          </a:p>
          <a:p>
            <a:endParaRPr lang="es-VE" sz="1600" dirty="0">
              <a:solidFill>
                <a:srgbClr val="24404E"/>
              </a:solidFill>
            </a:endParaRPr>
          </a:p>
          <a:p>
            <a:r>
              <a:rPr lang="es-VE" sz="1600" dirty="0">
                <a:solidFill>
                  <a:srgbClr val="24404E"/>
                </a:solidFill>
              </a:rPr>
              <a:t>Mantención y Limpieza de Estanques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VE" sz="1600" dirty="0">
                <a:solidFill>
                  <a:srgbClr val="24404E"/>
                </a:solidFill>
              </a:rPr>
              <a:t>Revisión y Chequeo de Niveles, alarmas y Válvulas de llenado.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VE" sz="1600" dirty="0">
                <a:solidFill>
                  <a:srgbClr val="24404E"/>
                </a:solidFill>
              </a:rPr>
              <a:t>Limpieza de Estanques (semestralmente)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VE" sz="1600" dirty="0">
                <a:solidFill>
                  <a:srgbClr val="24404E"/>
                </a:solidFill>
              </a:rPr>
              <a:t>Detección de fallas.</a:t>
            </a:r>
          </a:p>
          <a:p>
            <a:r>
              <a:rPr lang="es-VE" sz="1600" dirty="0">
                <a:solidFill>
                  <a:srgbClr val="24404E"/>
                </a:solidFill>
              </a:rPr>
              <a:t>Análisis de fallas y obtención de causa raíz de falla</a:t>
            </a:r>
          </a:p>
          <a:p>
            <a:r>
              <a:rPr lang="es-VE" sz="1600" dirty="0">
                <a:solidFill>
                  <a:srgbClr val="24404E"/>
                </a:solidFill>
              </a:rPr>
              <a:t>Aplicación de contramedidas</a:t>
            </a:r>
            <a:endParaRPr lang="es-VE" sz="1400" dirty="0">
              <a:solidFill>
                <a:srgbClr val="24404E"/>
              </a:solidFill>
            </a:endParaRPr>
          </a:p>
          <a:p>
            <a:endParaRPr lang="es-VE" sz="2400" b="1" dirty="0">
              <a:solidFill>
                <a:srgbClr val="24404E"/>
              </a:solidFill>
            </a:endParaRPr>
          </a:p>
          <a:p>
            <a:endParaRPr lang="es-VE" sz="1600" b="1" dirty="0">
              <a:solidFill>
                <a:srgbClr val="24404E"/>
              </a:solidFill>
            </a:endParaRPr>
          </a:p>
          <a:p>
            <a:endParaRPr lang="es-VE" sz="1600" b="1" dirty="0">
              <a:solidFill>
                <a:srgbClr val="24404E"/>
              </a:solidFill>
            </a:endParaRPr>
          </a:p>
          <a:p>
            <a:endParaRPr lang="es-VE" sz="2400" b="1" dirty="0">
              <a:solidFill>
                <a:srgbClr val="24404E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5625292" y="912749"/>
            <a:ext cx="3164183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000" b="1" dirty="0">
                <a:solidFill>
                  <a:srgbClr val="24404E"/>
                </a:solidFill>
              </a:rPr>
              <a:t>Maint Spa. Brinda un:</a:t>
            </a:r>
          </a:p>
          <a:p>
            <a:endParaRPr lang="es-VE" sz="1600" dirty="0">
              <a:solidFill>
                <a:srgbClr val="24404E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s-VE" sz="1600" dirty="0">
                <a:solidFill>
                  <a:srgbClr val="24404E"/>
                </a:solidFill>
              </a:rPr>
              <a:t>Soporte las 24Hrs los 365 Días del Año</a:t>
            </a:r>
          </a:p>
          <a:p>
            <a:pPr marL="342900" indent="-342900">
              <a:buFont typeface="+mj-lt"/>
              <a:buAutoNum type="arabicPeriod"/>
            </a:pPr>
            <a:r>
              <a:rPr lang="es-VE" sz="1600" dirty="0">
                <a:solidFill>
                  <a:srgbClr val="24404E"/>
                </a:solidFill>
              </a:rPr>
              <a:t>Detección de fallas.</a:t>
            </a:r>
          </a:p>
          <a:p>
            <a:pPr marL="342900" indent="-342900">
              <a:buFont typeface="+mj-lt"/>
              <a:buAutoNum type="arabicPeriod"/>
            </a:pPr>
            <a:r>
              <a:rPr lang="es-VE" sz="1600" dirty="0">
                <a:solidFill>
                  <a:srgbClr val="24404E"/>
                </a:solidFill>
              </a:rPr>
              <a:t>Análisis de fallas y obtención de causa raíz de falla</a:t>
            </a:r>
          </a:p>
          <a:p>
            <a:pPr marL="342900" indent="-342900">
              <a:buFont typeface="+mj-lt"/>
              <a:buAutoNum type="arabicPeriod"/>
            </a:pPr>
            <a:r>
              <a:rPr lang="es-VE" sz="1600" dirty="0">
                <a:solidFill>
                  <a:srgbClr val="24404E"/>
                </a:solidFill>
              </a:rPr>
              <a:t>Aplicación de contramedidas</a:t>
            </a:r>
          </a:p>
          <a:p>
            <a:pPr marL="342900" indent="-342900">
              <a:buFont typeface="+mj-lt"/>
              <a:buAutoNum type="arabicPeriod"/>
            </a:pPr>
            <a:r>
              <a:rPr lang="es-VE" sz="1600" dirty="0">
                <a:solidFill>
                  <a:srgbClr val="24404E"/>
                </a:solidFill>
              </a:rPr>
              <a:t>Evaluación de Consumo de agua en el edificio.</a:t>
            </a:r>
          </a:p>
          <a:p>
            <a:pPr marL="342900" indent="-342900">
              <a:buFont typeface="+mj-lt"/>
              <a:buAutoNum type="arabicPeriod"/>
            </a:pPr>
            <a:r>
              <a:rPr lang="es-VE" sz="1600" dirty="0">
                <a:solidFill>
                  <a:srgbClr val="24404E"/>
                </a:solidFill>
              </a:rPr>
              <a:t>Análisis del agua e inspección de estanques.</a:t>
            </a:r>
          </a:p>
          <a:p>
            <a:pPr marL="342900" indent="-342900">
              <a:buFont typeface="+mj-lt"/>
              <a:buAutoNum type="arabicPeriod"/>
            </a:pPr>
            <a:r>
              <a:rPr lang="es-VE" sz="1600" dirty="0">
                <a:solidFill>
                  <a:srgbClr val="24404E"/>
                </a:solidFill>
              </a:rPr>
              <a:t>Comunicación constante y efectiva con nuestros clientes.</a:t>
            </a:r>
          </a:p>
          <a:p>
            <a:pPr marL="342900" indent="-342900">
              <a:buFont typeface="+mj-lt"/>
              <a:buAutoNum type="arabicPeriod"/>
            </a:pPr>
            <a:r>
              <a:rPr lang="es-VE" sz="1600" dirty="0">
                <a:solidFill>
                  <a:srgbClr val="24404E"/>
                </a:solidFill>
              </a:rPr>
              <a:t>Evaluación de mejoras en el sistema de impulsión de agua que beneficien a los clientes y usuarios.</a:t>
            </a:r>
          </a:p>
          <a:p>
            <a:pPr marL="342900" indent="-342900">
              <a:buFont typeface="+mj-lt"/>
              <a:buAutoNum type="arabicPeriod"/>
            </a:pPr>
            <a:r>
              <a:rPr lang="es-VE" sz="1600" dirty="0">
                <a:solidFill>
                  <a:srgbClr val="24404E"/>
                </a:solidFill>
              </a:rPr>
              <a:t>Capacitación continua de la operación y funcionamiento de la sala de bombas.</a:t>
            </a:r>
            <a:endParaRPr lang="es-VE" sz="1400" dirty="0">
              <a:solidFill>
                <a:srgbClr val="24404E"/>
              </a:solidFill>
            </a:endParaRPr>
          </a:p>
          <a:p>
            <a:endParaRPr lang="es-VE" sz="2400" b="1" dirty="0">
              <a:solidFill>
                <a:srgbClr val="24404E"/>
              </a:solidFill>
            </a:endParaRPr>
          </a:p>
          <a:p>
            <a:endParaRPr lang="es-VE" sz="1600" b="1" dirty="0">
              <a:solidFill>
                <a:srgbClr val="24404E"/>
              </a:solidFill>
            </a:endParaRPr>
          </a:p>
          <a:p>
            <a:endParaRPr lang="es-VE" sz="1600" b="1" dirty="0">
              <a:solidFill>
                <a:srgbClr val="24404E"/>
              </a:solidFill>
            </a:endParaRPr>
          </a:p>
          <a:p>
            <a:endParaRPr lang="es-VE" sz="2400" b="1" dirty="0">
              <a:solidFill>
                <a:srgbClr val="24404E"/>
              </a:solidFill>
            </a:endParaRPr>
          </a:p>
        </p:txBody>
      </p:sp>
      <p:pic>
        <p:nvPicPr>
          <p:cNvPr id="5" name="Imagen 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F8E80720-C017-A6BE-B827-448A41E01D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146" y="206931"/>
            <a:ext cx="1945330" cy="52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6421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2311</TotalTime>
  <Words>372</Words>
  <Application>Microsoft Office PowerPoint</Application>
  <PresentationFormat>Presentación en pantalla (4:3)</PresentationFormat>
  <Paragraphs>64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Microsoft JhengHei UI</vt:lpstr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Jesus Garcia</dc:creator>
  <cp:lastModifiedBy>MATÍAS EDUARDO YÁÑEZ MÉNDEZ</cp:lastModifiedBy>
  <cp:revision>41</cp:revision>
  <dcterms:created xsi:type="dcterms:W3CDTF">2018-07-21T15:30:55Z</dcterms:created>
  <dcterms:modified xsi:type="dcterms:W3CDTF">2024-11-13T15:30:02Z</dcterms:modified>
</cp:coreProperties>
</file>